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xel Herrmann" initials="A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/>
    <p:restoredTop sz="94814"/>
  </p:normalViewPr>
  <p:slideViewPr>
    <p:cSldViewPr snapToGrid="0" snapToObjects="1">
      <p:cViewPr>
        <p:scale>
          <a:sx n="100" d="100"/>
          <a:sy n="100" d="100"/>
        </p:scale>
        <p:origin x="-2532" y="151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1T12:16:31.278" idx="1">
    <p:pos x="4761" y="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99CD2-F41B-3B41-BC69-64AC1AAA8711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95FA-C9A9-6149-92E3-3AFA662C57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395FA-C9A9-6149-92E3-3AFA662C579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33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63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75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83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89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49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97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7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55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3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5513-00A1-5E4B-849C-9E7536F3F304}" type="datetimeFigureOut">
              <a:rPr lang="de-DE" smtClean="0"/>
              <a:t>14.05.2020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4BFD-5BF8-AF47-90C7-DE13CA970E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650460E5-769D-4179-A51C-5EC0A391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7553325" cy="106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093C99A-F865-BD45-9C97-45CEE51B0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342" y="7576150"/>
            <a:ext cx="2217159" cy="22506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A031D403-D784-6545-9839-399FD610A439}"/>
              </a:ext>
            </a:extLst>
          </p:cNvPr>
          <p:cNvSpPr txBox="1"/>
          <p:nvPr/>
        </p:nvSpPr>
        <p:spPr>
          <a:xfrm>
            <a:off x="843845" y="4817745"/>
            <a:ext cx="4516120" cy="4585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1200" dirty="0">
                <a:solidFill>
                  <a:srgbClr val="FF0000"/>
                </a:solidFill>
                <a:cs typeface="Calibri" panose="020F0502020204030204" pitchFamily="34" charset="0"/>
              </a:rPr>
              <a:t>MENSCH-MASCHINE</a:t>
            </a:r>
          </a:p>
          <a:p>
            <a:pPr lvl="0"/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VEX Roboter Wettbewerbe vereinen sämtliche MINT-Fähigkeiten in einem Projekt. In weltweit 45 Länder, in über 900 Turnieren messen sich mehr als 11,500 Teams in Ihrem Ingenieurskönnen. Die Teilnehmer*innen profitieren ein (Berufs)Leben lang von Ihren beim Wettbewerb gewonnen Erfahrungen. Der Wettbewerb fördert Talent beim Planen, Konstruieren, Programmieren und stärkt Persönlichkeit durch Kommunikation, Führung, Teamarbeit. </a:t>
            </a:r>
          </a:p>
          <a:p>
            <a:pPr lvl="0"/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 panose="020F0302020204030204" pitchFamily="34" charset="0"/>
            </a:endParaRPr>
          </a:p>
          <a:p>
            <a:pPr lvl="0"/>
            <a:r>
              <a:rPr lang="de-DE" sz="1200" dirty="0">
                <a:solidFill>
                  <a:srgbClr val="FF0000"/>
                </a:solidFill>
              </a:rPr>
              <a:t>TEAMS</a:t>
            </a:r>
          </a:p>
          <a:p>
            <a:pPr lvl="0"/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An der VEX ROBOTOICS COMPETITION (VRC) können Schülerinnen und      Schüler der Mittelstufen, Oberstufen und Berufsschulen (Sek II) teilnehmen.                  Ein Team besteht mindestens aus zwei Schülerinnen oder Schülern. </a:t>
            </a:r>
          </a:p>
          <a:p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1200" dirty="0">
                <a:solidFill>
                  <a:srgbClr val="FF0000"/>
                </a:solidFill>
              </a:rPr>
              <a:t>VERANSTALTUNG</a:t>
            </a:r>
          </a:p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Die 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iedersächsische </a:t>
            </a:r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Qualifikation 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für das Deutschlandfinale findet am </a:t>
            </a:r>
            <a:r>
              <a:rPr lang="de-DE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09. Februar</a:t>
            </a:r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der </a:t>
            </a:r>
            <a:r>
              <a:rPr lang="de-DE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BBS Lingen </a:t>
            </a:r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statt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de-DE" sz="1000" dirty="0">
              <a:solidFill>
                <a:srgbClr val="FF0000"/>
              </a:solidFill>
            </a:endParaRPr>
          </a:p>
          <a:p>
            <a:r>
              <a:rPr lang="de-DE" sz="1200" dirty="0">
                <a:solidFill>
                  <a:srgbClr val="FF0000"/>
                </a:solidFill>
              </a:rPr>
              <a:t>QUALIFIKATION</a:t>
            </a:r>
          </a:p>
          <a:p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Das Turnier ist ein offizieller Event der weltweit ausgetragenen VRC. </a:t>
            </a:r>
          </a:p>
          <a:p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Die teilnehmenden Teams haben die Möglichkeit sich für das deutsche                                     Finale in Hamburg zu qualifizieren. Weiter werden beim</a:t>
            </a:r>
          </a:p>
          <a:p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D-Finale Startplätze für die VEX WORLDS vergeben.   </a:t>
            </a:r>
          </a:p>
          <a:p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1200" dirty="0">
                <a:solidFill>
                  <a:srgbClr val="FF0000"/>
                </a:solidFill>
              </a:rPr>
              <a:t>DEUTSCHLANDFINALE</a:t>
            </a:r>
            <a:r>
              <a:rPr lang="de-DE" sz="1100" dirty="0">
                <a:solidFill>
                  <a:srgbClr val="FF0000"/>
                </a:solidFill>
              </a:rPr>
              <a:t>			</a:t>
            </a:r>
            <a:r>
              <a:rPr lang="de-DE" sz="1200" dirty="0">
                <a:solidFill>
                  <a:srgbClr val="FF0000"/>
                </a:solidFill>
              </a:rPr>
              <a:t>VEX WORLDS</a:t>
            </a:r>
          </a:p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27.02.2021 				21. </a:t>
            </a:r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24.04.2021</a:t>
            </a:r>
          </a:p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HAW Hamburg 				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Dallas (Texas)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38178BC1-6585-8D46-AFA3-8C0FC49A4DF8}"/>
              </a:ext>
            </a:extLst>
          </p:cNvPr>
          <p:cNvSpPr txBox="1"/>
          <p:nvPr/>
        </p:nvSpPr>
        <p:spPr>
          <a:xfrm>
            <a:off x="5446096" y="6345044"/>
            <a:ext cx="1790966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Weitere Informationen, </a:t>
            </a:r>
          </a:p>
          <a:p>
            <a:pPr>
              <a:lnSpc>
                <a:spcPts val="1260"/>
              </a:lnSpc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darunter Links zu den </a:t>
            </a:r>
          </a:p>
          <a:p>
            <a:pPr>
              <a:lnSpc>
                <a:spcPts val="1260"/>
              </a:lnSpc>
            </a:pP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Spielregeln und </a:t>
            </a:r>
            <a:r>
              <a:rPr lang="de-DE" sz="11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kostenfreien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DE" sz="11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Wettbewerbspaketen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gibt es bei </a:t>
            </a:r>
            <a:r>
              <a:rPr lang="de-DE" sz="11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roboMINT</a:t>
            </a:r>
            <a:r>
              <a:rPr lang="de-DE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lnSpc>
                <a:spcPts val="1260"/>
              </a:lnSpc>
            </a:pPr>
            <a:r>
              <a:rPr lang="de-DE" sz="1100" b="1" dirty="0">
                <a:solidFill>
                  <a:srgbClr val="FF0000"/>
                </a:solidFill>
              </a:rPr>
              <a:t>www.roboMINT.de/VRC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96" y="5704211"/>
            <a:ext cx="1509078" cy="487936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5331653" y="5608097"/>
            <a:ext cx="2096471" cy="1968053"/>
          </a:xfrm>
          <a:prstGeom prst="roundRect">
            <a:avLst>
              <a:gd name="adj" fmla="val 952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C48DB874-5248-4190-9132-DFB035A1FE29}"/>
              </a:ext>
            </a:extLst>
          </p:cNvPr>
          <p:cNvSpPr txBox="1"/>
          <p:nvPr/>
        </p:nvSpPr>
        <p:spPr>
          <a:xfrm>
            <a:off x="838200" y="575854"/>
            <a:ext cx="45161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2800" dirty="0">
                <a:solidFill>
                  <a:srgbClr val="FF0000"/>
                </a:solidFill>
                <a:latin typeface="+mj-lt"/>
              </a:rPr>
              <a:t>VEX Roboter Wettbewerbe </a:t>
            </a:r>
          </a:p>
          <a:p>
            <a:pPr lvl="0"/>
            <a:r>
              <a:rPr lang="de-DE" sz="2000" dirty="0" smtClean="0">
                <a:solidFill>
                  <a:srgbClr val="FF0000"/>
                </a:solidFill>
                <a:latin typeface="+mj-lt"/>
              </a:rPr>
              <a:t>Qualifikationsturnier </a:t>
            </a:r>
            <a:r>
              <a:rPr lang="de-DE" sz="2000" dirty="0" smtClean="0">
                <a:solidFill>
                  <a:srgbClr val="FF0000"/>
                </a:solidFill>
                <a:latin typeface="+mj-lt"/>
              </a:rPr>
              <a:t>Niedersachsen</a:t>
            </a:r>
            <a:endParaRPr lang="de-DE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45AC9718-998B-0A4C-BE9E-74DDEC893A1A}"/>
              </a:ext>
            </a:extLst>
          </p:cNvPr>
          <p:cNvSpPr txBox="1"/>
          <p:nvPr/>
        </p:nvSpPr>
        <p:spPr>
          <a:xfrm>
            <a:off x="2619076" y="10129103"/>
            <a:ext cx="565404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Direktkontakt </a:t>
            </a:r>
            <a:r>
              <a:rPr lang="de-DE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BBS Lingen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Hermann Göhler goehler@bbs-lingen-tg.eu 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http://www.bbs-lingen-tg.de/wp-content/uploads/2017/04/Logo-BBS-Lingen-GF-trans-e14912290032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5" y="9403616"/>
            <a:ext cx="1650172" cy="8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9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4830C5B-C08B-4FDE-AA8B-25BD01ADC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7553325" cy="1067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11513BFC-2291-9444-96B7-29FB4D4510A2}"/>
              </a:ext>
            </a:extLst>
          </p:cNvPr>
          <p:cNvSpPr txBox="1"/>
          <p:nvPr/>
        </p:nvSpPr>
        <p:spPr>
          <a:xfrm>
            <a:off x="848322" y="4763972"/>
            <a:ext cx="5914187" cy="3076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lang="de-DE" sz="1200" dirty="0">
                <a:solidFill>
                  <a:srgbClr val="FF0000"/>
                </a:solidFill>
              </a:rPr>
              <a:t>AUFGABE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350"/>
              </a:lnSpc>
            </a:pP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Zwei Allianzen – eine „Rote“ und eine „Blaue“ – bestehend aus jeweils 2 Teams, spielen gegeneinander und versuchen dabei mehr Punkte zu sammeln als die gegnerische Allianz. Auf dem wie abgebildet aufgebauten 3,65 m x 3,65 m großen Spielfeld müssen die 16 roten bzw. 16 blauen Bälle, von den entsprechenden Allianzen, in den 9 Goals untergebracht werden.  </a:t>
            </a:r>
          </a:p>
          <a:p>
            <a:pPr>
              <a:lnSpc>
                <a:spcPts val="1350"/>
              </a:lnSpc>
            </a:pP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350"/>
              </a:lnSpc>
            </a:pPr>
            <a:r>
              <a:rPr lang="de-DE" sz="1200" dirty="0">
                <a:solidFill>
                  <a:srgbClr val="FF0000"/>
                </a:solidFill>
              </a:rPr>
              <a:t>MATCH</a:t>
            </a:r>
          </a:p>
          <a:p>
            <a:pPr>
              <a:lnSpc>
                <a:spcPct val="107000"/>
              </a:lnSpc>
            </a:pP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Ein Match dauert 2 min und besteht aus 2 Phasen, am Ende siegt die Allianz mit der höheren Punktzahl (Unentschieden sind möglich). In Phase 1 haben die Roboter 15 Sekunden Zeit die Aufgabe autonom zu lösen. In Phase 2 versuchen die jeweiligen Fahrer mit Ihren Robotern im Fernsteuerungsmodus in den verbleibenden 105 Sekunden mehr Punkte zu erzielen als der Gegner.</a:t>
            </a:r>
          </a:p>
          <a:p>
            <a:pPr>
              <a:lnSpc>
                <a:spcPct val="107000"/>
              </a:lnSpc>
            </a:pP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de-DE" sz="1200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</a:pPr>
            <a:r>
              <a:rPr lang="de-DE" sz="1200" dirty="0">
                <a:solidFill>
                  <a:srgbClr val="FF0000"/>
                </a:solidFill>
              </a:rPr>
              <a:t>WERTUNG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Ball im Goal:		 		1 Punkt für die Allianz der Farbe des Balles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Verbundene Reihe:			6 Punkte für die entsprechende Allianz.</a:t>
            </a:r>
          </a:p>
          <a:p>
            <a:pPr marL="171450" lvl="0" indent="-1714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Gewinner Phase 1:			6 Punkte für die nach Phase 1 führende Allianz/ 				             	 		3 Punkte für beide bei Gleichstand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1E4421F0-DB11-4473-A1F7-9A249688CF14}"/>
              </a:ext>
            </a:extLst>
          </p:cNvPr>
          <p:cNvSpPr txBox="1"/>
          <p:nvPr/>
        </p:nvSpPr>
        <p:spPr>
          <a:xfrm>
            <a:off x="848322" y="1165318"/>
            <a:ext cx="25737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2000" dirty="0">
                <a:solidFill>
                  <a:srgbClr val="FF0000"/>
                </a:solidFill>
                <a:latin typeface="+mj-lt"/>
              </a:rPr>
              <a:t>… und so wird gespielt</a:t>
            </a:r>
          </a:p>
        </p:txBody>
      </p:sp>
      <p:pic>
        <p:nvPicPr>
          <p:cNvPr id="22" name="Bild 2">
            <a:extLst>
              <a:ext uri="{FF2B5EF4-FFF2-40B4-BE49-F238E27FC236}">
                <a16:creationId xmlns="" xmlns:a16="http://schemas.microsoft.com/office/drawing/2014/main" id="{6DFC08B0-9F15-444D-89D4-422FFCE402A1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52" b="94687" l="31005" r="72059">
                        <a14:foregroundMark x1="52206" y1="75047" x2="52206" y2="75047"/>
                        <a14:foregroundMark x1="51471" y1="69545" x2="51471" y2="67647"/>
                        <a14:foregroundMark x1="51471" y1="63852" x2="37500" y2="68786"/>
                        <a14:foregroundMark x1="57598" y1="76850" x2="57598" y2="76850"/>
                        <a14:foregroundMark x1="57353" y1="77040" x2="37990" y2="75237"/>
                        <a14:foregroundMark x1="37990" y1="75237" x2="37990" y2="75237"/>
                        <a14:foregroundMark x1="41667" y1="80171" x2="68995" y2="84345"/>
                        <a14:foregroundMark x1="63725" y1="80835" x2="41912" y2="80835"/>
                        <a14:foregroundMark x1="43627" y1="83112" x2="51961" y2="82163"/>
                        <a14:foregroundMark x1="51716" y1="72960" x2="51716" y2="72960"/>
                        <a14:foregroundMark x1="52328" y1="70968" x2="52328" y2="70968"/>
                        <a14:foregroundMark x1="42157" y1="83112" x2="42157" y2="83112"/>
                        <a14:foregroundMark x1="37500" y1="83112" x2="37500" y2="83112"/>
                        <a14:foregroundMark x1="39583" y1="85484" x2="41299" y2="85674"/>
                        <a14:foregroundMark x1="44118" y1="85674" x2="49265" y2="85674"/>
                        <a14:foregroundMark x1="56863" y1="85674" x2="60662" y2="85484"/>
                        <a14:foregroundMark x1="61152" y1="85294" x2="61152" y2="85294"/>
                        <a14:foregroundMark x1="55025" y1="85674" x2="55025" y2="85674"/>
                        <a14:foregroundMark x1="53554" y1="85674" x2="53554" y2="85674"/>
                        <a14:foregroundMark x1="50735" y1="93548" x2="50735" y2="93548"/>
                        <a14:foregroundMark x1="52574" y1="93928" x2="50980" y2="94497"/>
                        <a14:foregroundMark x1="45466" y1="91841" x2="44608" y2="91556"/>
                        <a14:foregroundMark x1="52206" y1="72770" x2="52206" y2="72770"/>
                        <a14:foregroundMark x1="52574" y1="70968" x2="51348" y2="77799"/>
                        <a14:foregroundMark x1="51348" y1="77799" x2="55515" y2="77609"/>
                        <a14:foregroundMark x1="55760" y1="71537" x2="61887" y2="75427"/>
                        <a14:foregroundMark x1="45711" y1="80361" x2="38358" y2="82163"/>
                        <a14:foregroundMark x1="64951" y1="84725" x2="64951" y2="84725"/>
                        <a14:foregroundMark x1="63235" y1="86053" x2="44363" y2="85863"/>
                        <a14:foregroundMark x1="63725" y1="84725" x2="64706" y2="84915"/>
                        <a14:foregroundMark x1="64461" y1="86053" x2="64461" y2="86053"/>
                        <a14:foregroundMark x1="70833" y1="79032" x2="70833" y2="79032"/>
                        <a14:foregroundMark x1="70588" y1="78273" x2="67892" y2="71822"/>
                        <a14:foregroundMark x1="67892" y1="71822" x2="61152" y2="66603"/>
                        <a14:foregroundMark x1="61152" y1="66603" x2="49755" y2="64896"/>
                        <a14:foregroundMark x1="45098" y1="65465" x2="36765" y2="69734"/>
                        <a14:foregroundMark x1="36765" y1="69734" x2="35894" y2="71727"/>
                        <a14:foregroundMark x1="33946" y1="76186" x2="33701" y2="83207"/>
                        <a14:foregroundMark x1="33701" y1="83207" x2="37745" y2="88994"/>
                        <a14:foregroundMark x1="37745" y1="88994" x2="44853" y2="92979"/>
                        <a14:foregroundMark x1="44853" y1="92979" x2="47917" y2="93738"/>
                        <a14:foregroundMark x1="34804" y1="72296" x2="32721" y2="76471"/>
                        <a14:foregroundMark x1="33701" y1="72106" x2="33701" y2="72106"/>
                        <a14:foregroundMark x1="33701" y1="71727" x2="33701" y2="71727"/>
                        <a14:foregroundMark x1="31495" y1="76660" x2="31495" y2="76660"/>
                        <a14:foregroundMark x1="31495" y1="79032" x2="31495" y2="79032"/>
                        <a14:foregroundMark x1="32230" y1="77230" x2="32230" y2="77230"/>
                        <a14:foregroundMark x1="31985" y1="76471" x2="31740" y2="76660"/>
                        <a14:foregroundMark x1="33946" y1="72106" x2="33946" y2="72106"/>
                        <a14:foregroundMark x1="34191" y1="71917" x2="34191" y2="71917"/>
                        <a14:foregroundMark x1="34191" y1="71917" x2="34191" y2="71917"/>
                        <a14:foregroundMark x1="34191" y1="71917" x2="34191" y2="71917"/>
                        <a14:foregroundMark x1="34191" y1="71537" x2="34191" y2="71537"/>
                        <a14:foregroundMark x1="59191" y1="76471" x2="59191" y2="76471"/>
                        <a14:foregroundMark x1="58333" y1="91746" x2="58333" y2="91746"/>
                        <a14:foregroundMark x1="55270" y1="92789" x2="57108" y2="92410"/>
                        <a14:foregroundMark x1="59926" y1="90987" x2="66299" y2="86338"/>
                        <a14:foregroundMark x1="66299" y1="86338" x2="69118" y2="79886"/>
                        <a14:foregroundMark x1="69118" y1="79886" x2="68505" y2="73055"/>
                        <a14:foregroundMark x1="68505" y1="73055" x2="62623" y2="68027"/>
                        <a14:foregroundMark x1="62623" y1="68027" x2="57843" y2="66983"/>
                        <a14:foregroundMark x1="43137" y1="78463" x2="43137" y2="78463"/>
                        <a14:backgroundMark x1="33946" y1="71727" x2="33946" y2="71727"/>
                        <a14:backgroundMark x1="31250" y1="77419" x2="31250" y2="77419"/>
                        <a14:backgroundMark x1="30637" y1="77230" x2="30637" y2="77230"/>
                        <a14:backgroundMark x1="30637" y1="77799" x2="30637" y2="77799"/>
                        <a14:backgroundMark x1="30882" y1="77799" x2="30882" y2="77799"/>
                        <a14:backgroundMark x1="31005" y1="77230" x2="31005" y2="77230"/>
                        <a14:backgroundMark x1="31344" y1="77230" x2="30882" y2="78273"/>
                        <a14:backgroundMark x1="31596" y1="76660" x2="31344" y2="77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60036" r="22784" b="1434"/>
          <a:stretch/>
        </p:blipFill>
        <p:spPr bwMode="auto">
          <a:xfrm>
            <a:off x="838200" y="171842"/>
            <a:ext cx="1181672" cy="99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Bild 1">
            <a:extLst>
              <a:ext uri="{FF2B5EF4-FFF2-40B4-BE49-F238E27FC236}">
                <a16:creationId xmlns="" xmlns:a16="http://schemas.microsoft.com/office/drawing/2014/main" id="{B8548778-96E4-496B-91A7-55F76B309097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814">
            <a:off x="5785688" y="7222903"/>
            <a:ext cx="1506716" cy="201080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45AC9718-998B-0A4C-BE9E-74DDEC893A1A}"/>
              </a:ext>
            </a:extLst>
          </p:cNvPr>
          <p:cNvSpPr txBox="1"/>
          <p:nvPr/>
        </p:nvSpPr>
        <p:spPr>
          <a:xfrm>
            <a:off x="2619076" y="10129103"/>
            <a:ext cx="565404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Direktkontakt </a:t>
            </a:r>
            <a:r>
              <a:rPr lang="de-DE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BBS Lingen</a:t>
            </a:r>
            <a:r>
              <a:rPr lang="de-DE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Hermann Göhler goehler@bbs-lingen-tg.eu 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0" name="Picture 2" descr="http://www.bbs-lingen-tg.de/wp-content/uploads/2017/04/Logo-BBS-Lingen-GF-trans-e149122900325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5" y="9403616"/>
            <a:ext cx="1650172" cy="8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1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337</Words>
  <Application>Microsoft Office PowerPoint</Application>
  <PresentationFormat>Benutzerdefiniert</PresentationFormat>
  <Paragraphs>37</Paragraphs>
  <Slides>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Ralph</cp:lastModifiedBy>
  <cp:revision>44</cp:revision>
  <cp:lastPrinted>2020-05-13T09:50:55Z</cp:lastPrinted>
  <dcterms:created xsi:type="dcterms:W3CDTF">2019-06-05T06:57:19Z</dcterms:created>
  <dcterms:modified xsi:type="dcterms:W3CDTF">2020-05-14T14:05:35Z</dcterms:modified>
</cp:coreProperties>
</file>