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7" r:id="rId2"/>
  </p:sldMasterIdLst>
  <p:notesMasterIdLst>
    <p:notesMasterId r:id="rId11"/>
  </p:notesMasterIdLst>
  <p:sldIdLst>
    <p:sldId id="467" r:id="rId3"/>
    <p:sldId id="277" r:id="rId4"/>
    <p:sldId id="477" r:id="rId5"/>
    <p:sldId id="478" r:id="rId6"/>
    <p:sldId id="479" r:id="rId7"/>
    <p:sldId id="480" r:id="rId8"/>
    <p:sldId id="468" r:id="rId9"/>
    <p:sldId id="475" r:id="rId10"/>
  </p:sldIdLst>
  <p:sldSz cx="12192000" cy="6858000"/>
  <p:notesSz cx="6889750" cy="100218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26"/>
    <p:restoredTop sz="97722" autoAdjust="0"/>
  </p:normalViewPr>
  <p:slideViewPr>
    <p:cSldViewPr snapToGrid="0" snapToObjects="1">
      <p:cViewPr>
        <p:scale>
          <a:sx n="130" d="100"/>
          <a:sy n="130" d="100"/>
        </p:scale>
        <p:origin x="162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54852707-E8BB-DF40-9157-D815AF4840C0}" type="datetimeFigureOut">
              <a:rPr lang="de-DE" smtClean="0"/>
              <a:t>01.09.2025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D19449E3-8E48-E94A-A70F-0736C556E4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91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338">
              <a:defRPr/>
            </a:pPr>
            <a:fld id="{9A404FE1-CADA-49B2-9BF6-A759BFE09C73}" type="slidenum">
              <a:rPr lang="de-DE">
                <a:solidFill>
                  <a:prstClr val="black"/>
                </a:solidFill>
                <a:latin typeface="Calibri" panose="020F0502020204030204"/>
              </a:rPr>
              <a:pPr defTabSz="966338">
                <a:defRPr/>
              </a:pPr>
              <a:t>1</a:t>
            </a:fld>
            <a:endParaRPr lang="de-D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76165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_Alternativ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92089" y="1160413"/>
            <a:ext cx="11807824" cy="453717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Präsentationsname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92089" y="0"/>
            <a:ext cx="10224391" cy="836712"/>
          </a:xfrm>
          <a:prstGeom prst="rect">
            <a:avLst/>
          </a:prstGeom>
        </p:spPr>
        <p:txBody>
          <a:bodyPr lIns="0" tIns="144000"/>
          <a:lstStyle>
            <a:lvl1pPr marL="0" indent="0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Name der Schule</a:t>
            </a:r>
          </a:p>
        </p:txBody>
      </p:sp>
    </p:spTree>
    <p:extLst>
      <p:ext uri="{BB962C8B-B14F-4D97-AF65-F5344CB8AC3E}">
        <p14:creationId xmlns:p14="http://schemas.microsoft.com/office/powerpoint/2010/main" val="379506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2EC3E-4BC9-11EC-8C4F-75D258C4D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9B28ED-CCFA-E003-3277-D6BC9058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60EF-E562-4081-B88A-562F13820FE1}" type="datetimeFigureOut">
              <a:rPr lang="de-DE" smtClean="0"/>
              <a:t>01.09.2025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554AEF5-0FCC-8FBD-E5CD-05178F708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BBCD466-6196-7D18-68F2-206F4B7B4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B13A-9F4E-45B9-B949-AD58BF8DF0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5408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FA4D773-F75A-0FB6-FFCC-B16DFCBCE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60EF-E562-4081-B88A-562F13820FE1}" type="datetimeFigureOut">
              <a:rPr lang="de-DE" smtClean="0"/>
              <a:t>01.09.2025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08A676A-1AFA-6A1B-4EBC-8680B4BE8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340F92-6871-D83D-0E90-5BD9E42FA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B13A-9F4E-45B9-B949-AD58BF8DF0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1526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4B44AA-ECC7-381B-947B-79949878B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BC4895-0499-53A7-2C2C-E50A7D935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B3B6A03-E866-ED9C-AAEA-958F25C73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40D6BDD-C5D9-2C86-A32D-4AEE7DB0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60EF-E562-4081-B88A-562F13820FE1}" type="datetimeFigureOut">
              <a:rPr lang="de-DE" smtClean="0"/>
              <a:t>01.09.2025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E598E72-F416-B3D9-7810-AB12A0886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C7DD9F7-D0AA-0014-094B-D413840FB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B13A-9F4E-45B9-B949-AD58BF8DF0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5918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C5222F-9CC6-AB24-E000-650698AE0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C8D75A9-2905-BC61-15E9-A7859878D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12E12B-5F32-17AF-A0E7-54096C117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5C1C571-A3F6-EE25-3756-6AB1C70AD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60EF-E562-4081-B88A-562F13820FE1}" type="datetimeFigureOut">
              <a:rPr lang="de-DE" smtClean="0"/>
              <a:t>01.09.2025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BCC1AA2-FDBC-FA21-9239-D6843EBF8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3266754-A2DE-6B97-927C-B3991E905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B13A-9F4E-45B9-B949-AD58BF8DF0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914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FC01C-E601-91A7-9F37-CD9FA16BB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21FC2F8-DA81-555F-4CE1-B9A61BDBB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433BFF-8DF1-9D6F-A964-312E16A06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60EF-E562-4081-B88A-562F13820FE1}" type="datetimeFigureOut">
              <a:rPr lang="de-DE" smtClean="0"/>
              <a:t>01.09.2025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8F71AC-FEAA-EB9A-1B94-5906E2218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7DA678-3AD2-FCA9-DED6-153FCFE2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B13A-9F4E-45B9-B949-AD58BF8DF0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449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1050CE6-1628-C389-6835-7453E7AEE5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A2F6EAF-058A-FDBF-84DD-F2AE971D8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3BD734-0690-0E44-018C-353B07844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60EF-E562-4081-B88A-562F13820FE1}" type="datetimeFigureOut">
              <a:rPr lang="de-DE" smtClean="0"/>
              <a:t>01.09.2025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0F2B9F-7917-7F55-AE4A-E7670021A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6EB79C-DC89-D5E2-5FFF-64A5A40F6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B13A-9F4E-45B9-B949-AD58BF8DF0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910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2084" y="889054"/>
            <a:ext cx="10440419" cy="268964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Gliederung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92089" y="0"/>
            <a:ext cx="10224391" cy="836712"/>
          </a:xfrm>
          <a:prstGeom prst="rect">
            <a:avLst/>
          </a:prstGeom>
        </p:spPr>
        <p:txBody>
          <a:bodyPr lIns="0" tIns="144000"/>
          <a:lstStyle>
            <a:lvl1pPr marL="0" indent="0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Titel der Präsentation</a:t>
            </a:r>
          </a:p>
        </p:txBody>
      </p:sp>
      <p:sp>
        <p:nvSpPr>
          <p:cNvPr id="12" name="Inhaltsplatzhalter 14"/>
          <p:cNvSpPr>
            <a:spLocks noGrp="1"/>
          </p:cNvSpPr>
          <p:nvPr>
            <p:ph sz="quarter" idx="15" hasCustomPrompt="1"/>
          </p:nvPr>
        </p:nvSpPr>
        <p:spPr>
          <a:xfrm>
            <a:off x="192089" y="1700808"/>
            <a:ext cx="11807825" cy="4101578"/>
          </a:xfrm>
          <a:prstGeom prst="rect">
            <a:avLst/>
          </a:prstGeom>
        </p:spPr>
        <p:txBody>
          <a:bodyPr lIns="0"/>
          <a:lstStyle>
            <a:lvl1pPr marL="342891" indent="-342891">
              <a:buFont typeface="+mj-lt"/>
              <a:buAutoNum type="arabicPeriod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377" indent="-457189">
              <a:buFont typeface="+mj-lt"/>
              <a:buAutoNum type="alphaLcPeriod"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de-DE" dirty="0"/>
              <a:t>Inhalte</a:t>
            </a:r>
          </a:p>
          <a:p>
            <a:pPr lvl="1"/>
            <a:r>
              <a:rPr lang="de-DE" dirty="0"/>
              <a:t>Unterebene</a:t>
            </a:r>
          </a:p>
          <a:p>
            <a:pPr lvl="0"/>
            <a:r>
              <a:rPr lang="de-DE" dirty="0"/>
              <a:t>Inhalt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104486" y="6190781"/>
            <a:ext cx="895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FFDD591-991D-1443-B9E6-A344E718653C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11"/>
          <p:cNvSpPr>
            <a:spLocks noGrp="1"/>
          </p:cNvSpPr>
          <p:nvPr>
            <p:ph type="dt" sz="half" idx="2"/>
          </p:nvPr>
        </p:nvSpPr>
        <p:spPr>
          <a:xfrm>
            <a:off x="9048328" y="6190781"/>
            <a:ext cx="1728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85744" indent="-285744" algn="l">
              <a:buFontTx/>
              <a:buBlip>
                <a:blip r:embed="rId2"/>
              </a:buBlip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97C026A-9579-3347-A843-053C30D5963B}" type="datetimeFigureOut">
              <a:rPr lang="de-DE" smtClean="0"/>
              <a:t>01.09.2025</a:t>
            </a:fld>
            <a:endParaRPr lang="de-DE"/>
          </a:p>
        </p:txBody>
      </p:sp>
      <p:sp>
        <p:nvSpPr>
          <p:cNvPr id="10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1816197" y="6190781"/>
            <a:ext cx="5575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171446" indent="-171446" algn="l">
              <a:buFontTx/>
              <a:buBlip>
                <a:blip r:embed="rId2"/>
              </a:buBlip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817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92088" y="0"/>
            <a:ext cx="10224392" cy="836712"/>
          </a:xfrm>
          <a:prstGeom prst="rect">
            <a:avLst/>
          </a:prstGeom>
        </p:spPr>
        <p:txBody>
          <a:bodyPr lIns="0" tIns="144000"/>
          <a:lstStyle>
            <a:lvl1pPr marL="0" indent="0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Actiontitel</a:t>
            </a: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92084" y="889054"/>
            <a:ext cx="10440419" cy="268964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 err="1"/>
              <a:t>Subtitel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1272209" y="1451113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de-DE" sz="2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2" hasCustomPrompt="1"/>
          </p:nvPr>
        </p:nvSpPr>
        <p:spPr>
          <a:xfrm>
            <a:off x="192089" y="1210360"/>
            <a:ext cx="11807825" cy="459202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Inhalte</a:t>
            </a:r>
          </a:p>
        </p:txBody>
      </p:sp>
      <p:sp>
        <p:nvSpPr>
          <p:cNvPr id="9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104486" y="6190781"/>
            <a:ext cx="895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85744" indent="-285744" algn="r">
              <a:buFontTx/>
              <a:buBlip>
                <a:blip r:embed="rId2"/>
              </a:buBlip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FFDD591-991D-1443-B9E6-A344E718653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Datumsplatzhalter 11"/>
          <p:cNvSpPr>
            <a:spLocks noGrp="1"/>
          </p:cNvSpPr>
          <p:nvPr>
            <p:ph type="dt" sz="half" idx="2"/>
          </p:nvPr>
        </p:nvSpPr>
        <p:spPr>
          <a:xfrm>
            <a:off x="9048328" y="6190781"/>
            <a:ext cx="1728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85744" indent="-285744" algn="l">
              <a:buFontTx/>
              <a:buBlip>
                <a:blip r:embed="rId2"/>
              </a:buBlip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97C026A-9579-3347-A843-053C30D5963B}" type="datetimeFigureOut">
              <a:rPr lang="de-DE" smtClean="0"/>
              <a:t>01.09.2025</a:t>
            </a:fld>
            <a:endParaRPr lang="de-DE"/>
          </a:p>
        </p:txBody>
      </p:sp>
      <p:sp>
        <p:nvSpPr>
          <p:cNvPr id="12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1816197" y="6190781"/>
            <a:ext cx="5575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171446" indent="-171446" algn="l">
              <a:buFontTx/>
              <a:buBlip>
                <a:blip r:embed="rId2"/>
              </a:buBlip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134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2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folie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92088" y="0"/>
            <a:ext cx="10224392" cy="836712"/>
          </a:xfrm>
          <a:prstGeom prst="rect">
            <a:avLst/>
          </a:prstGeom>
        </p:spPr>
        <p:txBody>
          <a:bodyPr lIns="0" tIns="144000"/>
          <a:lstStyle>
            <a:lvl1pPr marL="0" indent="0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Actiontitel</a:t>
            </a: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92084" y="889054"/>
            <a:ext cx="10440419" cy="268964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 err="1"/>
              <a:t>Subtitel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1272209" y="1451113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de-DE" sz="2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2" hasCustomPrompt="1"/>
          </p:nvPr>
        </p:nvSpPr>
        <p:spPr>
          <a:xfrm>
            <a:off x="192089" y="1210360"/>
            <a:ext cx="11807825" cy="459202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Inhalte</a:t>
            </a:r>
          </a:p>
        </p:txBody>
      </p:sp>
      <p:sp>
        <p:nvSpPr>
          <p:cNvPr id="9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104486" y="6190781"/>
            <a:ext cx="895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85744" indent="-285744" algn="r">
              <a:buFontTx/>
              <a:buBlip>
                <a:blip r:embed="rId2"/>
              </a:buBlip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FFDD591-991D-1443-B9E6-A344E718653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Datumsplatzhalter 11"/>
          <p:cNvSpPr>
            <a:spLocks noGrp="1"/>
          </p:cNvSpPr>
          <p:nvPr>
            <p:ph type="dt" sz="half" idx="2"/>
          </p:nvPr>
        </p:nvSpPr>
        <p:spPr>
          <a:xfrm>
            <a:off x="9048328" y="6190781"/>
            <a:ext cx="1728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85744" indent="-285744" algn="l">
              <a:buFontTx/>
              <a:buBlip>
                <a:blip r:embed="rId2"/>
              </a:buBlip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97C026A-9579-3347-A843-053C30D5963B}" type="datetimeFigureOut">
              <a:rPr lang="de-DE" smtClean="0"/>
              <a:t>01.09.2025</a:t>
            </a:fld>
            <a:endParaRPr lang="de-DE"/>
          </a:p>
        </p:txBody>
      </p:sp>
      <p:sp>
        <p:nvSpPr>
          <p:cNvPr id="12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1816197" y="6190781"/>
            <a:ext cx="5575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171446" indent="-171446" algn="l">
              <a:buFontTx/>
              <a:buBlip>
                <a:blip r:embed="rId2"/>
              </a:buBlip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427FBD9-6593-8A4B-9000-02EFC9E3F5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2084" y="2467383"/>
            <a:ext cx="11807824" cy="2077980"/>
          </a:xfrm>
          <a:prstGeom prst="rect">
            <a:avLst/>
          </a:prstGeom>
        </p:spPr>
        <p:txBody>
          <a:bodyPr lIns="0"/>
          <a:lstStyle>
            <a:lvl1pPr marL="227013" indent="-227013">
              <a:buFontTx/>
              <a:buBlip>
                <a:blip r:embed="rId2"/>
              </a:buBlip>
              <a:tabLst/>
              <a:defRPr sz="1400"/>
            </a:lvl1pPr>
            <a:lvl2pPr marL="400050" indent="-177800">
              <a:buFontTx/>
              <a:buBlip>
                <a:blip r:embed="rId2"/>
              </a:buBlip>
              <a:tabLst/>
              <a:defRPr sz="1200"/>
            </a:lvl2pPr>
            <a:lvl3pPr marL="577850" indent="-177800">
              <a:buFontTx/>
              <a:buBlip>
                <a:blip r:embed="rId2"/>
              </a:buBlip>
              <a:tabLst/>
              <a:defRPr sz="1200"/>
            </a:lvl3pPr>
            <a:lvl4pPr marL="755650" indent="-177800">
              <a:buFontTx/>
              <a:buBlip>
                <a:blip r:embed="rId2"/>
              </a:buBlip>
              <a:tabLst/>
              <a:defRPr sz="1200"/>
            </a:lvl4pPr>
            <a:lvl5pPr marL="933450" indent="-177800">
              <a:buFontTx/>
              <a:buBlip>
                <a:blip r:embed="rId2"/>
              </a:buBlip>
              <a:tabLst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3044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2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FC8646-BE14-1D76-F25D-49759B09B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1F9A454-722A-B58B-82E3-B8A7084EC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524311-B435-71FF-8930-D9C2CBA05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60EF-E562-4081-B88A-562F13820FE1}" type="datetimeFigureOut">
              <a:rPr lang="de-DE" smtClean="0"/>
              <a:t>01.09.2025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B73310-B7C0-D5EB-0422-312FE73CB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30E1C1-7AB0-4D36-FC03-9A55490B8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B13A-9F4E-45B9-B949-AD58BF8DF0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13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54EC63-BE06-039B-A5AB-5F2F459D4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26310F-7D57-C568-41D3-8BB426E64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6EC12C-1C5E-DFF3-CCD5-4EF39E8A3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60EF-E562-4081-B88A-562F13820FE1}" type="datetimeFigureOut">
              <a:rPr lang="de-DE" smtClean="0"/>
              <a:t>01.09.2025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C0E742-D2FC-3FF3-7BF8-EE47B0D28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DF300A-47A8-372F-E76A-140027529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B13A-9F4E-45B9-B949-AD58BF8DF0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3776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A2071C-3E4A-173A-D6BC-32907E90C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C1F557-B159-E921-8D0F-480146344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865DCB-1178-E58A-FAC9-3CF03FE5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60EF-E562-4081-B88A-562F13820FE1}" type="datetimeFigureOut">
              <a:rPr lang="de-DE" smtClean="0"/>
              <a:t>01.09.2025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E7CD4C-16EF-E118-CD84-FF592EAF3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239BC7-35F2-8805-8768-80B89C715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B13A-9F4E-45B9-B949-AD58BF8DF0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33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7F242B-41C0-C60F-FF4B-8CB79500D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59956F-4082-59D9-C26C-72EC0EAB9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0837DE5-82E4-BCAA-A738-3F8172984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EAD62B-1A16-32D7-D2BB-09F058D0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60EF-E562-4081-B88A-562F13820FE1}" type="datetimeFigureOut">
              <a:rPr lang="de-DE" smtClean="0"/>
              <a:t>01.09.2025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C9B8D9-DE6C-1C00-209B-B3DA6EEBB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C836B93-97AE-D61B-F088-3DD19FF2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B13A-9F4E-45B9-B949-AD58BF8DF0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433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14449-ED33-B5AD-4A74-521791FA8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A250511-BC61-59CF-E417-DF29E0BF6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67D2FDD-FE2B-13F4-5D03-4B9E2A720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824E385-1251-642F-99CB-8F2B7889C2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D4FE25D-3FA2-3642-1C80-18851CF01A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E28552-4B88-271D-80CF-28700E0EF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60EF-E562-4081-B88A-562F13820FE1}" type="datetimeFigureOut">
              <a:rPr lang="de-DE" smtClean="0"/>
              <a:t>01.09.2025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022B72A-7353-8E7A-6FA0-56734A529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28BB911-8676-3A05-65F3-84B47EA9A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B13A-9F4E-45B9-B949-AD58BF8DF0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4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45000">
              <a:schemeClr val="bg1">
                <a:lumMod val="95000"/>
              </a:schemeClr>
            </a:gs>
            <a:gs pos="100000">
              <a:schemeClr val="bg1">
                <a:lumMod val="85000"/>
                <a:alpha val="1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" r="9506"/>
          <a:stretch/>
        </p:blipFill>
        <p:spPr>
          <a:xfrm>
            <a:off x="192087" y="5896641"/>
            <a:ext cx="1296144" cy="950708"/>
          </a:xfrm>
          <a:prstGeom prst="rect">
            <a:avLst/>
          </a:prstGeom>
        </p:spPr>
      </p:pic>
      <p:pic>
        <p:nvPicPr>
          <p:cNvPr id="14" name="Grafi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921" y="68706"/>
            <a:ext cx="1340993" cy="68829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cxnSp>
        <p:nvCxnSpPr>
          <p:cNvPr id="39" name="Gerade Verbindung 38"/>
          <p:cNvCxnSpPr/>
          <p:nvPr/>
        </p:nvCxnSpPr>
        <p:spPr>
          <a:xfrm>
            <a:off x="192089" y="836712"/>
            <a:ext cx="11807825" cy="0"/>
          </a:xfrm>
          <a:prstGeom prst="line">
            <a:avLst/>
          </a:prstGeom>
          <a:ln w="25400" cap="sq">
            <a:gradFill flip="none" rotWithShape="1">
              <a:gsLst>
                <a:gs pos="100000">
                  <a:schemeClr val="accent3">
                    <a:lumMod val="75000"/>
                  </a:schemeClr>
                </a:gs>
                <a:gs pos="12000">
                  <a:schemeClr val="accent2">
                    <a:lumMod val="40000"/>
                    <a:lumOff val="60000"/>
                  </a:schemeClr>
                </a:gs>
                <a:gs pos="36000">
                  <a:schemeClr val="accent2">
                    <a:lumMod val="60000"/>
                    <a:lumOff val="40000"/>
                  </a:schemeClr>
                </a:gs>
                <a:gs pos="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>
            <a:off x="6959065" y="4485373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de-DE" sz="20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 flipH="1">
            <a:off x="192089" y="5949280"/>
            <a:ext cx="11807827" cy="0"/>
          </a:xfrm>
          <a:prstGeom prst="line">
            <a:avLst/>
          </a:prstGeom>
          <a:ln w="12700" cap="sq">
            <a:gradFill flip="none" rotWithShape="1">
              <a:gsLst>
                <a:gs pos="100000">
                  <a:schemeClr val="accent3">
                    <a:lumMod val="75000"/>
                  </a:schemeClr>
                </a:gs>
                <a:gs pos="12000">
                  <a:schemeClr val="accent2">
                    <a:lumMod val="40000"/>
                    <a:lumOff val="60000"/>
                  </a:schemeClr>
                </a:gs>
                <a:gs pos="36000">
                  <a:schemeClr val="accent2">
                    <a:lumMod val="60000"/>
                    <a:lumOff val="40000"/>
                  </a:schemeClr>
                </a:gs>
                <a:gs pos="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104486" y="6190781"/>
            <a:ext cx="895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FFDD591-991D-1443-B9E6-A344E718653C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2"/>
          </p:nvPr>
        </p:nvSpPr>
        <p:spPr>
          <a:xfrm>
            <a:off x="9264352" y="6190781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97C026A-9579-3347-A843-053C30D5963B}" type="datetimeFigureOut">
              <a:rPr lang="de-DE" smtClean="0"/>
              <a:t>01.09.2025</a:t>
            </a:fld>
            <a:endParaRPr lang="de-DE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1816196" y="6190781"/>
            <a:ext cx="5503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171446" indent="-171446" algn="l">
              <a:buFontTx/>
              <a:buBlip>
                <a:blip r:embed="rId8"/>
              </a:buBlip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430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559">
          <p15:clr>
            <a:srgbClr val="F26B43"/>
          </p15:clr>
        </p15:guide>
        <p15:guide id="3" pos="12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D016CA1-59B9-BFE9-7E84-B5790B0A1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4828E34-ECDC-340E-BA96-3992ED41D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EAA72B-363E-9DFC-571A-079E1ABF5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760EF-E562-4081-B88A-562F13820FE1}" type="datetimeFigureOut">
              <a:rPr lang="de-DE" smtClean="0"/>
              <a:t>01.09.2025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79319D-8C33-E513-FCAA-A6AF598BC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9903A4-B6BD-1C21-D30A-A03219D36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5B13A-9F4E-45B9-B949-AD58BF8DF0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555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g"/><Relationship Id="rId3" Type="http://schemas.openxmlformats.org/officeDocument/2006/relationships/hyperlink" Target="http://www.bbs-lingen-tg.de/" TargetMode="External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1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gpt.com/g/g-68487945ac2c8191a94d4f462dfe5fe6-berufsfachschule-dual-bfs-dual-guid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hyperlink" Target="https://www.bbs-lingen-tg.de/bfs-dual-ab-2026-27-stand-9-9-25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nge\Desktop\größer\_ART180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199" y="1700808"/>
            <a:ext cx="5727251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62609" y="5512109"/>
            <a:ext cx="1630473" cy="1025289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B15CB16C-A144-9A66-42BF-9FF7446D3FFA}"/>
              </a:ext>
            </a:extLst>
          </p:cNvPr>
          <p:cNvGrpSpPr/>
          <p:nvPr/>
        </p:nvGrpSpPr>
        <p:grpSpPr>
          <a:xfrm>
            <a:off x="1775519" y="294883"/>
            <a:ext cx="8488958" cy="1184472"/>
            <a:chOff x="251519" y="294883"/>
            <a:chExt cx="8488958" cy="1184472"/>
          </a:xfrm>
        </p:grpSpPr>
        <p:pic>
          <p:nvPicPr>
            <p:cNvPr id="8" name="Grafik 7" descr="BBS-TG-LOGO neu ohne Rahmen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36221" y="294883"/>
              <a:ext cx="2304256" cy="1184472"/>
            </a:xfrm>
            <a:prstGeom prst="rect">
              <a:avLst/>
            </a:prstGeom>
          </p:spPr>
        </p:pic>
        <p:pic>
          <p:nvPicPr>
            <p:cNvPr id="1028" name="Picture 4" descr="http://wp12563812.server-he.de/bbs-lingen-tg.de/www/wp-content/uploads/2017/04/SOR-SMC-e1492700354759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784" y="560251"/>
              <a:ext cx="2304257" cy="783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19" y="343573"/>
              <a:ext cx="2714625" cy="1000125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78" y="4615384"/>
            <a:ext cx="1478035" cy="100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59" y="5542565"/>
            <a:ext cx="3533725" cy="99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400" y="2553060"/>
            <a:ext cx="1561121" cy="89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379" y="5373216"/>
            <a:ext cx="3297932" cy="109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695" y="4349908"/>
            <a:ext cx="1484560" cy="76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F50594B-1AFC-777E-CFDA-3F9861AFE4E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67" y="1401182"/>
            <a:ext cx="1279798" cy="1015377"/>
          </a:xfrm>
          <a:prstGeom prst="rect">
            <a:avLst/>
          </a:prstGeom>
        </p:spPr>
      </p:pic>
      <p:pic>
        <p:nvPicPr>
          <p:cNvPr id="7" name="Grafik 6" descr="Region des Lernens fertig 2">
            <a:extLst>
              <a:ext uri="{FF2B5EF4-FFF2-40B4-BE49-F238E27FC236}">
                <a16:creationId xmlns:a16="http://schemas.microsoft.com/office/drawing/2014/main" id="{E0EF29B0-391B-4DD2-5A3F-B97CBBF9540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770" y="3216001"/>
            <a:ext cx="1571625" cy="85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13B877A-EBBE-1F1E-2530-5F9CD5AFFD2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682" y="1627572"/>
            <a:ext cx="1279798" cy="146164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B032DEB-AAE4-27DA-0823-91CC768B493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541" y="3572190"/>
            <a:ext cx="1464541" cy="908015"/>
          </a:xfrm>
          <a:prstGeom prst="rect">
            <a:avLst/>
          </a:prstGeom>
        </p:spPr>
      </p:pic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6D91EA9-0B3F-6B93-B510-F7E74EF475D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450" y="3216001"/>
            <a:ext cx="2143682" cy="94173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734FEEF-11E6-9D29-A9E7-E181DFB1B0B2}"/>
              </a:ext>
            </a:extLst>
          </p:cNvPr>
          <p:cNvSpPr txBox="1"/>
          <p:nvPr/>
        </p:nvSpPr>
        <p:spPr>
          <a:xfrm>
            <a:off x="3701845" y="1836465"/>
            <a:ext cx="5235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chemeClr val="bg1"/>
                </a:solidFill>
              </a:rPr>
              <a:t>Herzlich willkommen</a:t>
            </a:r>
          </a:p>
        </p:txBody>
      </p:sp>
    </p:spTree>
    <p:extLst>
      <p:ext uri="{BB962C8B-B14F-4D97-AF65-F5344CB8AC3E}">
        <p14:creationId xmlns:p14="http://schemas.microsoft.com/office/powerpoint/2010/main" val="1125990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773072F-1697-8623-B1A9-BDD031CE09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BBS Lingen Technik und Gestaltung</a:t>
            </a:r>
          </a:p>
        </p:txBody>
      </p:sp>
      <p:pic>
        <p:nvPicPr>
          <p:cNvPr id="1025" name="Picture 1" descr="page16image81887072">
            <a:extLst>
              <a:ext uri="{FF2B5EF4-FFF2-40B4-BE49-F238E27FC236}">
                <a16:creationId xmlns:a16="http://schemas.microsoft.com/office/drawing/2014/main" id="{A7B63CBC-DA51-91C3-EE4A-AB6D73EA4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4980" y="-2327466"/>
            <a:ext cx="15678556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A3A6A722-64E4-4A69-BA67-4D1BFCA2DA9B}"/>
              </a:ext>
            </a:extLst>
          </p:cNvPr>
          <p:cNvSpPr txBox="1"/>
          <p:nvPr/>
        </p:nvSpPr>
        <p:spPr>
          <a:xfrm>
            <a:off x="4244340" y="178308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de-DE" sz="20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896E696-31F5-4921-A581-82821CE54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134" y="892367"/>
            <a:ext cx="7237731" cy="499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51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773072F-1697-8623-B1A9-BDD031CE09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BBS Lingen Technik und Gestaltung</a:t>
            </a:r>
          </a:p>
        </p:txBody>
      </p:sp>
      <p:pic>
        <p:nvPicPr>
          <p:cNvPr id="1025" name="Picture 1" descr="page16image81887072">
            <a:extLst>
              <a:ext uri="{FF2B5EF4-FFF2-40B4-BE49-F238E27FC236}">
                <a16:creationId xmlns:a16="http://schemas.microsoft.com/office/drawing/2014/main" id="{A7B63CBC-DA51-91C3-EE4A-AB6D73EA4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4980" y="-2327466"/>
            <a:ext cx="15678556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A3A6A722-64E4-4A69-BA67-4D1BFCA2DA9B}"/>
              </a:ext>
            </a:extLst>
          </p:cNvPr>
          <p:cNvSpPr txBox="1"/>
          <p:nvPr/>
        </p:nvSpPr>
        <p:spPr>
          <a:xfrm>
            <a:off x="4244340" y="178308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de-DE" sz="2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B37C57-1E8C-4C80-88CB-25A7AF671B4B}"/>
              </a:ext>
            </a:extLst>
          </p:cNvPr>
          <p:cNvSpPr txBox="1"/>
          <p:nvPr/>
        </p:nvSpPr>
        <p:spPr>
          <a:xfrm>
            <a:off x="297426" y="914400"/>
            <a:ext cx="11643851" cy="47637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charset="0"/>
                <a:ea typeface="Arial" charset="0"/>
                <a:cs typeface="Arial" charset="0"/>
              </a:rPr>
              <a:t>Die </a:t>
            </a:r>
            <a:r>
              <a:rPr lang="de-DE" sz="2000" b="1" dirty="0">
                <a:latin typeface="Arial" charset="0"/>
                <a:ea typeface="Arial" charset="0"/>
                <a:cs typeface="Arial" charset="0"/>
              </a:rPr>
              <a:t>Anmeldung</a:t>
            </a:r>
            <a:r>
              <a:rPr lang="de-DE" sz="2000" dirty="0">
                <a:latin typeface="Arial" charset="0"/>
                <a:ea typeface="Arial" charset="0"/>
                <a:cs typeface="Arial" charset="0"/>
              </a:rPr>
              <a:t> der </a:t>
            </a:r>
            <a:r>
              <a:rPr lang="de-DE" sz="2000" dirty="0" err="1">
                <a:latin typeface="Arial" charset="0"/>
                <a:ea typeface="Arial" charset="0"/>
                <a:cs typeface="Arial" charset="0"/>
              </a:rPr>
              <a:t>SuS</a:t>
            </a:r>
            <a:r>
              <a:rPr lang="de-DE" sz="2000" dirty="0">
                <a:latin typeface="Arial" charset="0"/>
                <a:ea typeface="Arial" charset="0"/>
                <a:cs typeface="Arial" charset="0"/>
              </a:rPr>
              <a:t> erfolgt über das Online-Anmeldeportal.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latin typeface="Arial" charset="0"/>
                <a:ea typeface="Arial" charset="0"/>
                <a:cs typeface="Arial" charset="0"/>
              </a:rPr>
              <a:t>Klassen mit Einzelschwerpunkte</a:t>
            </a:r>
            <a:r>
              <a:rPr lang="de-DE" sz="2000" dirty="0">
                <a:latin typeface="Arial" charset="0"/>
                <a:ea typeface="Arial" charset="0"/>
                <a:cs typeface="Arial" charset="0"/>
              </a:rPr>
              <a:t> werden mit ausreichender Schülerzahlen beschult. Ggf. Vorauswahl bei FOS-Wunsch.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charset="0"/>
                <a:ea typeface="Arial" charset="0"/>
                <a:cs typeface="Arial" charset="0"/>
              </a:rPr>
              <a:t>Ein Beratungsgespräch ist vor der Einschulung obligatorisch (Ein </a:t>
            </a:r>
            <a:r>
              <a:rPr lang="de-DE" sz="2000" b="1" dirty="0">
                <a:latin typeface="Arial" charset="0"/>
                <a:ea typeface="Arial" charset="0"/>
                <a:cs typeface="Arial" charset="0"/>
              </a:rPr>
              <a:t>Beratungs- und Coachingkonzept</a:t>
            </a:r>
            <a:r>
              <a:rPr lang="de-DE" sz="2000" dirty="0">
                <a:latin typeface="Arial" charset="0"/>
                <a:ea typeface="Arial" charset="0"/>
                <a:cs typeface="Arial" charset="0"/>
              </a:rPr>
              <a:t> wird erstellt.)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charset="0"/>
                <a:ea typeface="Arial" charset="0"/>
                <a:cs typeface="Arial" charset="0"/>
              </a:rPr>
              <a:t>Die </a:t>
            </a:r>
            <a:r>
              <a:rPr lang="de-DE" sz="2000" b="1" dirty="0">
                <a:latin typeface="Arial" charset="0"/>
                <a:ea typeface="Arial" charset="0"/>
                <a:cs typeface="Arial" charset="0"/>
              </a:rPr>
              <a:t>Orientierungsphase</a:t>
            </a:r>
            <a:r>
              <a:rPr lang="de-DE" sz="2000" dirty="0">
                <a:latin typeface="Arial" charset="0"/>
                <a:ea typeface="Arial" charset="0"/>
                <a:cs typeface="Arial" charset="0"/>
              </a:rPr>
              <a:t> wird im Sinne einer breiten Grundausbildung ausgestaltet, um einen Schwerpunkt- ggf. auch Profilwechsel möglich zu machen (bis zu den Herbstferien).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charset="0"/>
                <a:ea typeface="Arial" charset="0"/>
                <a:cs typeface="Arial" charset="0"/>
              </a:rPr>
              <a:t>Die </a:t>
            </a:r>
            <a:r>
              <a:rPr lang="de-DE" sz="2000" b="1" dirty="0">
                <a:latin typeface="Arial" charset="0"/>
                <a:ea typeface="Arial" charset="0"/>
                <a:cs typeface="Arial" charset="0"/>
              </a:rPr>
              <a:t>Anerkennung</a:t>
            </a:r>
            <a:r>
              <a:rPr lang="de-DE" sz="2000" dirty="0">
                <a:latin typeface="Arial" charset="0"/>
                <a:ea typeface="Arial" charset="0"/>
                <a:cs typeface="Arial" charset="0"/>
              </a:rPr>
              <a:t> als erstes Ausbildungsjahr obliegt, wie gehabt, den Ausbildungsbetrieben und Kammern bzw. Innungen.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charset="0"/>
                <a:ea typeface="Arial" charset="0"/>
                <a:cs typeface="Arial" charset="0"/>
              </a:rPr>
              <a:t>Zum </a:t>
            </a:r>
            <a:r>
              <a:rPr lang="de-DE" sz="2000" b="1" dirty="0">
                <a:latin typeface="Arial" charset="0"/>
                <a:ea typeface="Arial" charset="0"/>
                <a:cs typeface="Arial" charset="0"/>
              </a:rPr>
              <a:t>Halbjahreswechsel</a:t>
            </a:r>
            <a:r>
              <a:rPr lang="de-DE" sz="2000" dirty="0">
                <a:latin typeface="Arial" charset="0"/>
                <a:ea typeface="Arial" charset="0"/>
                <a:cs typeface="Arial" charset="0"/>
              </a:rPr>
              <a:t> werden neue Klassen gebildet, aufgrund der Aufteilung in den F- bzw. B-Strang. Je nach Schülerzahlen und Budget werden dann ggf. neue Klassen mit </a:t>
            </a:r>
            <a:r>
              <a:rPr lang="de-DE" sz="2000" b="1" dirty="0">
                <a:latin typeface="Arial" charset="0"/>
                <a:ea typeface="Arial" charset="0"/>
                <a:cs typeface="Arial" charset="0"/>
              </a:rPr>
              <a:t>Schwerpunktkombinationen</a:t>
            </a:r>
            <a:r>
              <a:rPr lang="de-DE" sz="2000" dirty="0">
                <a:latin typeface="Arial" charset="0"/>
                <a:ea typeface="Arial" charset="0"/>
                <a:cs typeface="Arial" charset="0"/>
              </a:rPr>
              <a:t> gebildet.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latin typeface="Arial" charset="0"/>
                <a:ea typeface="Arial" charset="0"/>
                <a:cs typeface="Arial" charset="0"/>
              </a:rPr>
              <a:t>Praktika bzw. „Praktische Ausbildung“ </a:t>
            </a:r>
            <a:r>
              <a:rPr lang="de-DE" sz="2000" dirty="0">
                <a:latin typeface="Arial" charset="0"/>
                <a:ea typeface="Arial" charset="0"/>
                <a:cs typeface="Arial" charset="0"/>
              </a:rPr>
              <a:t>wird in Blockform absolviert, Ausnahme BFS dual F im 2. </a:t>
            </a:r>
            <a:r>
              <a:rPr lang="de-DE" sz="2000" dirty="0" err="1">
                <a:latin typeface="Arial" charset="0"/>
                <a:ea typeface="Arial" charset="0"/>
                <a:cs typeface="Arial" charset="0"/>
              </a:rPr>
              <a:t>Hj</a:t>
            </a:r>
            <a:r>
              <a:rPr lang="de-DE" sz="2000" dirty="0">
                <a:latin typeface="Arial" charset="0"/>
                <a:ea typeface="Arial" charset="0"/>
                <a:cs typeface="Arial" charset="0"/>
              </a:rPr>
              <a:t> (2 Tage Unterricht u. 3 Tage Praxis). Freiwillig können im 1. </a:t>
            </a:r>
            <a:r>
              <a:rPr lang="de-DE" sz="2000" dirty="0" err="1">
                <a:latin typeface="Arial" charset="0"/>
                <a:ea typeface="Arial" charset="0"/>
                <a:cs typeface="Arial" charset="0"/>
              </a:rPr>
              <a:t>Hj</a:t>
            </a:r>
            <a:r>
              <a:rPr lang="de-DE" sz="2000" dirty="0">
                <a:latin typeface="Arial" charset="0"/>
                <a:ea typeface="Arial" charset="0"/>
                <a:cs typeface="Arial" charset="0"/>
              </a:rPr>
              <a:t> Praktika in den Ferien absolviert werden (Absprache erfolgt aber ausschließlich zwischen Betrieb und </a:t>
            </a:r>
            <a:r>
              <a:rPr lang="de-DE" sz="2000" dirty="0" err="1">
                <a:latin typeface="Arial" charset="0"/>
                <a:ea typeface="Arial" charset="0"/>
                <a:cs typeface="Arial" charset="0"/>
              </a:rPr>
              <a:t>SuS</a:t>
            </a:r>
            <a:r>
              <a:rPr lang="de-DE" sz="2000" dirty="0">
                <a:latin typeface="Arial" charset="0"/>
                <a:ea typeface="Arial" charset="0"/>
                <a:cs typeface="Arial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44380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773072F-1697-8623-B1A9-BDD031CE09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BBS Lingen Technik und Gestaltung</a:t>
            </a:r>
          </a:p>
        </p:txBody>
      </p:sp>
      <p:pic>
        <p:nvPicPr>
          <p:cNvPr id="1025" name="Picture 1" descr="page16image81887072">
            <a:extLst>
              <a:ext uri="{FF2B5EF4-FFF2-40B4-BE49-F238E27FC236}">
                <a16:creationId xmlns:a16="http://schemas.microsoft.com/office/drawing/2014/main" id="{A7B63CBC-DA51-91C3-EE4A-AB6D73EA4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4980" y="-2327466"/>
            <a:ext cx="15678556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A3A6A722-64E4-4A69-BA67-4D1BFCA2DA9B}"/>
              </a:ext>
            </a:extLst>
          </p:cNvPr>
          <p:cNvSpPr txBox="1"/>
          <p:nvPr/>
        </p:nvSpPr>
        <p:spPr>
          <a:xfrm>
            <a:off x="4244340" y="178308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de-DE" sz="2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B37C57-1E8C-4C80-88CB-25A7AF671B4B}"/>
              </a:ext>
            </a:extLst>
          </p:cNvPr>
          <p:cNvSpPr txBox="1"/>
          <p:nvPr/>
        </p:nvSpPr>
        <p:spPr>
          <a:xfrm>
            <a:off x="297426" y="914400"/>
            <a:ext cx="11643851" cy="47637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0DD21AB-110A-43F4-B949-4428728245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883340" y="879482"/>
            <a:ext cx="6135299" cy="573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3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773072F-1697-8623-B1A9-BDD031CE09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BBS Lingen Technik und Gestaltung</a:t>
            </a:r>
          </a:p>
        </p:txBody>
      </p:sp>
      <p:pic>
        <p:nvPicPr>
          <p:cNvPr id="1025" name="Picture 1" descr="page16image81887072">
            <a:extLst>
              <a:ext uri="{FF2B5EF4-FFF2-40B4-BE49-F238E27FC236}">
                <a16:creationId xmlns:a16="http://schemas.microsoft.com/office/drawing/2014/main" id="{A7B63CBC-DA51-91C3-EE4A-AB6D73EA4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4980" y="-2327466"/>
            <a:ext cx="15678556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A3A6A722-64E4-4A69-BA67-4D1BFCA2DA9B}"/>
              </a:ext>
            </a:extLst>
          </p:cNvPr>
          <p:cNvSpPr txBox="1"/>
          <p:nvPr/>
        </p:nvSpPr>
        <p:spPr>
          <a:xfrm>
            <a:off x="4244340" y="178308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de-DE" sz="2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B37C57-1E8C-4C80-88CB-25A7AF671B4B}"/>
              </a:ext>
            </a:extLst>
          </p:cNvPr>
          <p:cNvSpPr txBox="1"/>
          <p:nvPr/>
        </p:nvSpPr>
        <p:spPr>
          <a:xfrm>
            <a:off x="297426" y="914400"/>
            <a:ext cx="11643851" cy="47637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1F98D20-732F-453D-B555-5850F6172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413" y="914401"/>
            <a:ext cx="6105161" cy="4952029"/>
          </a:xfrm>
          <a:prstGeom prst="rect">
            <a:avLst/>
          </a:prstGeom>
        </p:spPr>
      </p:pic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DDE6561B-C5BF-4C6A-A8A4-6D13CCB80B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427319"/>
              </p:ext>
            </p:extLst>
          </p:nvPr>
        </p:nvGraphicFramePr>
        <p:xfrm>
          <a:off x="2032000" y="719138"/>
          <a:ext cx="81280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crobat Document" r:id="rId5" imgW="0" imgH="0" progId="AcroExch.Document.DC">
                  <p:embed/>
                </p:oleObj>
              </mc:Choice>
              <mc:Fallback>
                <p:oleObj name="Acrobat Document" r:id="rId5" imgW="0" imgH="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/>
                    <p:spPr>
                      <a:xfrm>
                        <a:off x="2032000" y="719138"/>
                        <a:ext cx="81280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54F1B3FA-6C49-4A1F-A1E9-5D8F8FE32D1F}"/>
              </a:ext>
            </a:extLst>
          </p:cNvPr>
          <p:cNvGrpSpPr/>
          <p:nvPr/>
        </p:nvGrpSpPr>
        <p:grpSpPr>
          <a:xfrm>
            <a:off x="193576" y="914401"/>
            <a:ext cx="5514050" cy="4952030"/>
            <a:chOff x="193576" y="914401"/>
            <a:chExt cx="5514050" cy="4952030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3A5A9E6B-C975-409F-B5DB-F578B566773A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93576" y="914401"/>
              <a:ext cx="5514050" cy="4952030"/>
            </a:xfrm>
            <a:prstGeom prst="rect">
              <a:avLst/>
            </a:prstGeom>
          </p:spPr>
        </p:pic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0365EA3F-243A-4816-AB06-5FB76CBC88C4}"/>
                </a:ext>
              </a:extLst>
            </p:cNvPr>
            <p:cNvSpPr/>
            <p:nvPr/>
          </p:nvSpPr>
          <p:spPr>
            <a:xfrm>
              <a:off x="730045" y="1179871"/>
              <a:ext cx="2352368" cy="206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413721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773072F-1697-8623-B1A9-BDD031CE09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BBS Lingen Technik und Gestaltung</a:t>
            </a:r>
          </a:p>
        </p:txBody>
      </p:sp>
      <p:pic>
        <p:nvPicPr>
          <p:cNvPr id="1025" name="Picture 1" descr="page16image81887072">
            <a:extLst>
              <a:ext uri="{FF2B5EF4-FFF2-40B4-BE49-F238E27FC236}">
                <a16:creationId xmlns:a16="http://schemas.microsoft.com/office/drawing/2014/main" id="{A7B63CBC-DA51-91C3-EE4A-AB6D73EA4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4980" y="-2327466"/>
            <a:ext cx="15678556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A3A6A722-64E4-4A69-BA67-4D1BFCA2DA9B}"/>
              </a:ext>
            </a:extLst>
          </p:cNvPr>
          <p:cNvSpPr txBox="1"/>
          <p:nvPr/>
        </p:nvSpPr>
        <p:spPr>
          <a:xfrm>
            <a:off x="4244340" y="178308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de-DE" sz="2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B37C57-1E8C-4C80-88CB-25A7AF671B4B}"/>
              </a:ext>
            </a:extLst>
          </p:cNvPr>
          <p:cNvSpPr txBox="1"/>
          <p:nvPr/>
        </p:nvSpPr>
        <p:spPr>
          <a:xfrm>
            <a:off x="297426" y="914400"/>
            <a:ext cx="11643851" cy="47637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CAF728B-62AA-458A-96B8-1EA4E27B0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416" y="913634"/>
            <a:ext cx="4943167" cy="502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86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773072F-1697-8623-B1A9-BDD031CE09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BBS Lingen Technik und Gestaltung</a:t>
            </a:r>
          </a:p>
        </p:txBody>
      </p:sp>
      <p:pic>
        <p:nvPicPr>
          <p:cNvPr id="1025" name="Picture 1" descr="page16image81887072">
            <a:extLst>
              <a:ext uri="{FF2B5EF4-FFF2-40B4-BE49-F238E27FC236}">
                <a16:creationId xmlns:a16="http://schemas.microsoft.com/office/drawing/2014/main" id="{A7B63CBC-DA51-91C3-EE4A-AB6D73EA4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4980" y="-2327466"/>
            <a:ext cx="15678556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A3A6A722-64E4-4A69-BA67-4D1BFCA2DA9B}"/>
              </a:ext>
            </a:extLst>
          </p:cNvPr>
          <p:cNvSpPr txBox="1"/>
          <p:nvPr/>
        </p:nvSpPr>
        <p:spPr>
          <a:xfrm>
            <a:off x="4244340" y="178308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de-DE" sz="2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B37C57-1E8C-4C80-88CB-25A7AF671B4B}"/>
              </a:ext>
            </a:extLst>
          </p:cNvPr>
          <p:cNvSpPr txBox="1"/>
          <p:nvPr/>
        </p:nvSpPr>
        <p:spPr>
          <a:xfrm>
            <a:off x="297426" y="914400"/>
            <a:ext cx="11643851" cy="47637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Umsetzung durch die Bildungsgänge:</a:t>
            </a:r>
          </a:p>
          <a:p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Erstellung der neuen schulischen Curricula (nach </a:t>
            </a:r>
            <a:r>
              <a:rPr lang="de-DE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SchuCu</a:t>
            </a: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-BBS)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Dabei sind folgende Punkte besonders wichtig: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den ersten Wochen der Orientierungsphase (bis zu den Herbstferien) sollen die Curricula auf eine </a:t>
            </a:r>
            <a:r>
              <a:rPr lang="de-D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breite Grundausbildung</a:t>
            </a: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ausgelegt sein, um bei Bedarf auch einen Wechsel in andere Schwerpunkte zu ermöglichen, d.h. Schnittmengen aller Berufe herausarbeiten und in Lernsituationen umsetzen.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Eine mögliche </a:t>
            </a:r>
            <a:r>
              <a:rPr lang="de-D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gemeinsame Beschulung mit kooperativen </a:t>
            </a:r>
            <a:r>
              <a:rPr lang="de-DE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SuS</a:t>
            </a:r>
            <a:r>
              <a:rPr lang="de-D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des 1. Ausbildungsjahres</a:t>
            </a: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soll möglich sein.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 nach Schülerzahlen zu Beginn des Schuljahres oder nach einem halben Jahr nach der Trennung in den F- und B- Strang sind Klassen mit </a:t>
            </a:r>
            <a:r>
              <a:rPr lang="de-D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Schwerpunkt-Kombinationen</a:t>
            </a: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möglich, zu denen passende Curricula zu entwickeln sind.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Ziel =&gt; hochwertige und tragfähige Grundausbildung mit möglicher Anerkennung als 1. Ausbildungsjahres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e-DE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779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773072F-1697-8623-B1A9-BDD031CE09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BBS Lingen Technik und Gestaltung</a:t>
            </a:r>
          </a:p>
        </p:txBody>
      </p:sp>
      <p:pic>
        <p:nvPicPr>
          <p:cNvPr id="1025" name="Picture 1" descr="page16image81887072">
            <a:extLst>
              <a:ext uri="{FF2B5EF4-FFF2-40B4-BE49-F238E27FC236}">
                <a16:creationId xmlns:a16="http://schemas.microsoft.com/office/drawing/2014/main" id="{A7B63CBC-DA51-91C3-EE4A-AB6D73EA4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4980" y="-2327466"/>
            <a:ext cx="15678556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A3A6A722-64E4-4A69-BA67-4D1BFCA2DA9B}"/>
              </a:ext>
            </a:extLst>
          </p:cNvPr>
          <p:cNvSpPr txBox="1"/>
          <p:nvPr/>
        </p:nvSpPr>
        <p:spPr>
          <a:xfrm>
            <a:off x="4244340" y="178308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de-DE" sz="2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B37C57-1E8C-4C80-88CB-25A7AF671B4B}"/>
              </a:ext>
            </a:extLst>
          </p:cNvPr>
          <p:cNvSpPr txBox="1"/>
          <p:nvPr/>
        </p:nvSpPr>
        <p:spPr>
          <a:xfrm>
            <a:off x="297426" y="914400"/>
            <a:ext cx="11643851" cy="47637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charset="0"/>
                <a:ea typeface="Arial" charset="0"/>
                <a:cs typeface="Arial" charset="0"/>
              </a:rPr>
              <a:t>Quelle: </a:t>
            </a:r>
          </a:p>
          <a:p>
            <a:r>
              <a:rPr lang="de-DE" sz="2000" dirty="0">
                <a:latin typeface="Arial" charset="0"/>
                <a:ea typeface="Arial" charset="0"/>
                <a:cs typeface="Arial" charset="0"/>
              </a:rPr>
              <a:t>	Niedersächsisches Kultusministerium: </a:t>
            </a:r>
            <a:r>
              <a:rPr lang="de-DE" sz="2000" dirty="0"/>
              <a:t>Durchführungsbestimmungen für das 	Innovationsvorhaben Berufsfachschule dual B und dual F ab Schuljahr 2025/2026, </a:t>
            </a:r>
          </a:p>
          <a:p>
            <a:r>
              <a:rPr lang="de-DE" sz="2000" dirty="0"/>
              <a:t>	Hannover, 11.07.2025, Az. 41-81040/4-95</a:t>
            </a:r>
          </a:p>
          <a:p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charset="0"/>
                <a:ea typeface="Arial" charset="0"/>
                <a:cs typeface="Arial" charset="0"/>
              </a:rPr>
              <a:t>Weitere Infos im Chatbot unter: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800" b="1" u="sng" dirty="0">
                <a:solidFill>
                  <a:srgbClr val="467886"/>
                </a:solidFill>
                <a:effectLst/>
                <a:latin typeface="Aptos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https://chatgpt.com/g/g-68487945ac2c8191a94d4f462dfe5fe6-berufsfachschule-dual-bfs-dual-guide</a:t>
            </a:r>
            <a:endParaRPr lang="de-DE" sz="1800" b="1" u="sng" dirty="0">
              <a:solidFill>
                <a:srgbClr val="467886"/>
              </a:solidFill>
              <a:effectLst/>
              <a:latin typeface="Aptos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de-DE" b="1" u="sng" dirty="0">
              <a:solidFill>
                <a:srgbClr val="467886"/>
              </a:solidFill>
              <a:latin typeface="Aptos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 sz="2000" dirty="0">
                <a:latin typeface="Arial" charset="0"/>
                <a:cs typeface="Arial" charset="0"/>
              </a:rPr>
              <a:t>Unterlagen zum Download: </a:t>
            </a:r>
          </a:p>
          <a:p>
            <a:pPr lvl="1"/>
            <a:r>
              <a:rPr lang="de-DE" sz="2000" dirty="0">
                <a:latin typeface="Arial" charset="0"/>
                <a:cs typeface="Arial" charset="0"/>
                <a:hlinkClick r:id="rId4"/>
              </a:rPr>
              <a:t>https://www.bbs-lingen-tg.de/bfs-dual-ab-2026-27-stand-9-9-25/</a:t>
            </a:r>
            <a:endParaRPr lang="de-DE" sz="2000" dirty="0">
              <a:latin typeface="Arial" charset="0"/>
              <a:cs typeface="Arial" charset="0"/>
            </a:endParaRPr>
          </a:p>
          <a:p>
            <a:pPr lvl="1"/>
            <a:r>
              <a:rPr lang="de-DE" sz="2000" dirty="0">
                <a:latin typeface="Arial" charset="0"/>
                <a:cs typeface="Arial" charset="0"/>
              </a:rPr>
              <a:t> oder: 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8F4B596-564A-4DED-9622-2BA130CA6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4233" y="3561735"/>
            <a:ext cx="2116394" cy="211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51669"/>
      </p:ext>
    </p:extLst>
  </p:cSld>
  <p:clrMapOvr>
    <a:masterClrMapping/>
  </p:clrMapOvr>
</p:sld>
</file>

<file path=ppt/theme/theme1.xml><?xml version="1.0" encoding="utf-8"?>
<a:theme xmlns:a="http://schemas.openxmlformats.org/drawingml/2006/main" name="BBS Lingen">
  <a:themeElements>
    <a:clrScheme name="Blaugrü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sz="2000" b="1"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" id="{846381C4-1149-3940-87C5-61600E36EFAB}" vid="{94D4B234-C3DE-C443-8CF2-AB16101F5ED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BBS Lingen</Template>
  <TotalTime>0</TotalTime>
  <Words>397</Words>
  <Application>Microsoft Office PowerPoint</Application>
  <PresentationFormat>Breitbild</PresentationFormat>
  <Paragraphs>35</Paragraphs>
  <Slides>8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Symbol</vt:lpstr>
      <vt:lpstr>BBS Lingen</vt:lpstr>
      <vt:lpstr>Office</vt:lpstr>
      <vt:lpstr>Adobe Acrobat Document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wilkommen   zum   Ausbildertreffen      Industrie- und Zerspanungsmechaniker  in Raum D106</dc:title>
  <dc:creator>Simon Hardt</dc:creator>
  <cp:lastModifiedBy>Jürgen Korte</cp:lastModifiedBy>
  <cp:revision>62</cp:revision>
  <cp:lastPrinted>2025-08-20T08:14:05Z</cp:lastPrinted>
  <dcterms:created xsi:type="dcterms:W3CDTF">2023-02-14T06:26:37Z</dcterms:created>
  <dcterms:modified xsi:type="dcterms:W3CDTF">2025-09-08T12:29:18Z</dcterms:modified>
</cp:coreProperties>
</file>